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1" autoAdjust="0"/>
    <p:restoredTop sz="94660"/>
  </p:normalViewPr>
  <p:slideViewPr>
    <p:cSldViewPr>
      <p:cViewPr varScale="1">
        <p:scale>
          <a:sx n="87" d="100"/>
          <a:sy n="87" d="100"/>
        </p:scale>
        <p:origin x="-1476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endParaRPr lang="en-US" alt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CF5958-699C-46F4-A91F-6464549A3109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build="p" autoUpdateAnimBg="0" advAuto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6C8F-0E3C-40F5-85AA-8559CDB0B87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9553-0E25-470B-8B54-B6D2CC6A383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ABB6-6C15-44AF-8215-AFC4F10918C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49F6-2F5E-40E1-8F33-CEB77AEFE35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B5DA-0217-48E1-9649-D17690BD4600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C6E-383D-4A43-B4A0-70D01B62D45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82A4C-F54B-4A57-BC3F-CB77A1DC447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53194-F2EB-4548-9EDF-1169757DB69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7E7-0D2F-45B4-A365-7256722543D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DAE9-2942-439D-AC40-E166545876D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A36E52DE-7F39-434E-A424-4FB384E98A9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abeled_data" TargetMode="External"/><Relationship Id="rId2" Type="http://schemas.openxmlformats.org/officeDocument/2006/relationships/hyperlink" Target="https://en.wikipedia.org/wiki/Image_recogniti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uron" TargetMode="External"/><Relationship Id="rId2" Type="http://schemas.openxmlformats.org/officeDocument/2006/relationships/hyperlink" Target="https://en.wikipedia.org/wiki/Artificial_neur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Brai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peech_recognition" TargetMode="External"/><Relationship Id="rId7" Type="http://schemas.openxmlformats.org/officeDocument/2006/relationships/hyperlink" Target="https://en.wikipedia.org/wiki/Medical_diagnosis" TargetMode="External"/><Relationship Id="rId2" Type="http://schemas.openxmlformats.org/officeDocument/2006/relationships/hyperlink" Target="https://en.wikipedia.org/wiki/Computer_vis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General_game_playing" TargetMode="External"/><Relationship Id="rId5" Type="http://schemas.openxmlformats.org/officeDocument/2006/relationships/hyperlink" Target="https://en.wikipedia.org/wiki/Social_network" TargetMode="External"/><Relationship Id="rId4" Type="http://schemas.openxmlformats.org/officeDocument/2006/relationships/hyperlink" Target="https://en.wikipedia.org/wiki/Machine_translation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Unorganized_machine" TargetMode="External"/><Relationship Id="rId3" Type="http://schemas.openxmlformats.org/officeDocument/2006/relationships/hyperlink" Target="https://en.wikipedia.org/wiki/Artificial_neural_network#cite_note-4" TargetMode="External"/><Relationship Id="rId7" Type="http://schemas.openxmlformats.org/officeDocument/2006/relationships/hyperlink" Target="https://en.wikipedia.org/wiki/Long_term_potentiation" TargetMode="External"/><Relationship Id="rId2" Type="http://schemas.openxmlformats.org/officeDocument/2006/relationships/hyperlink" Target="https://en.wikipedia.org/wiki/Donald_O._Heb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Unsupervised_learning" TargetMode="External"/><Relationship Id="rId5" Type="http://schemas.openxmlformats.org/officeDocument/2006/relationships/hyperlink" Target="https://en.wikipedia.org/wiki/Hebbian_learning" TargetMode="External"/><Relationship Id="rId4" Type="http://schemas.openxmlformats.org/officeDocument/2006/relationships/hyperlink" Target="https://en.wikipedia.org/wiki/Neuroplasticity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rceptron" TargetMode="External"/><Relationship Id="rId2" Type="http://schemas.openxmlformats.org/officeDocument/2006/relationships/hyperlink" Target="https://en.wikipedia.org/wiki/Frank_Rosenblat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Advance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6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NN</a:t>
            </a:r>
            <a:endParaRPr lang="en-US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28148" y="2324100"/>
            <a:ext cx="4606717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7463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 Forward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4094" y="2339975"/>
            <a:ext cx="4314825" cy="347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5823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2237" y="2324100"/>
            <a:ext cx="5498539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3220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Activation function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52224" y="2324100"/>
            <a:ext cx="395856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0588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NN – Deep NN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64481" y="3001962"/>
            <a:ext cx="573405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Layer</a:t>
            </a:r>
          </a:p>
          <a:p>
            <a:r>
              <a:rPr lang="en-US" dirty="0" smtClean="0"/>
              <a:t>Multiple Layer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1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ANN</a:t>
            </a:r>
            <a:endParaRPr 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3773" y="2324100"/>
            <a:ext cx="4675467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9638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</a:t>
            </a:r>
          </a:p>
          <a:p>
            <a:r>
              <a:rPr lang="en-US" dirty="0" smtClean="0"/>
              <a:t>Feed Forward</a:t>
            </a:r>
          </a:p>
          <a:p>
            <a:r>
              <a:rPr lang="en-US" dirty="0" smtClean="0"/>
              <a:t>Recurrent</a:t>
            </a:r>
          </a:p>
          <a:p>
            <a:r>
              <a:rPr lang="en-US" dirty="0" smtClean="0"/>
              <a:t>Symmetric</a:t>
            </a:r>
          </a:p>
          <a:p>
            <a:r>
              <a:rPr lang="en-US" dirty="0" smtClean="0"/>
              <a:t>Convolutional</a:t>
            </a:r>
          </a:p>
          <a:p>
            <a:r>
              <a:rPr lang="en-US" dirty="0" smtClean="0"/>
              <a:t>Back propagation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65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894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2590" y="2324100"/>
            <a:ext cx="4677833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113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ML  Types</a:t>
            </a:r>
          </a:p>
          <a:p>
            <a:r>
              <a:rPr lang="en-US" dirty="0" smtClean="0"/>
              <a:t>Supervised   : with Labels, training</a:t>
            </a:r>
          </a:p>
          <a:p>
            <a:r>
              <a:rPr lang="en-US" dirty="0" smtClean="0"/>
              <a:t>Unsupervised: Without any labels, Only Computer finds patterns, learn by self 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132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Reinforced ML</a:t>
            </a:r>
            <a:endParaRPr lang="en-US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3031" y="2368550"/>
            <a:ext cx="6076950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0167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R NN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3999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744" y="2324100"/>
            <a:ext cx="607952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9189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922803"/>
            <a:ext cx="6777037" cy="2310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0480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/>
              <a:t>example, in </a:t>
            </a:r>
            <a:r>
              <a:rPr lang="en-US" dirty="0">
                <a:hlinkClick r:id="rId2" tooltip="Image recognition"/>
              </a:rPr>
              <a:t>image recognition</a:t>
            </a:r>
            <a:r>
              <a:rPr lang="en-US" dirty="0"/>
              <a:t>, they might learn to identify images that contain cats by analyzing example images that have been manually </a:t>
            </a:r>
            <a:r>
              <a:rPr lang="en-US" dirty="0">
                <a:hlinkClick r:id="rId3" tooltip="Labeled data"/>
              </a:rPr>
              <a:t>labeled</a:t>
            </a:r>
            <a:r>
              <a:rPr lang="en-US" dirty="0"/>
              <a:t> as "cat" or "no cat" and using the results to identify cats in other images</a:t>
            </a:r>
          </a:p>
        </p:txBody>
      </p:sp>
    </p:spTree>
    <p:extLst>
      <p:ext uri="{BB962C8B-B14F-4D97-AF65-F5344CB8AC3E}">
        <p14:creationId xmlns:p14="http://schemas.microsoft.com/office/powerpoint/2010/main" val="2335378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ANN is based on a collection of connected units or nodes called </a:t>
            </a:r>
            <a:r>
              <a:rPr lang="en-US" dirty="0">
                <a:hlinkClick r:id="rId2" tooltip="Artificial neuron"/>
              </a:rPr>
              <a:t>artificial neurons</a:t>
            </a:r>
            <a:r>
              <a:rPr lang="en-US" dirty="0"/>
              <a:t> which loosely model the </a:t>
            </a:r>
            <a:r>
              <a:rPr lang="en-US" dirty="0">
                <a:hlinkClick r:id="rId3" tooltip="Neuron"/>
              </a:rPr>
              <a:t>neurons</a:t>
            </a:r>
            <a:r>
              <a:rPr lang="en-US" dirty="0"/>
              <a:t> in a biological </a:t>
            </a:r>
            <a:r>
              <a:rPr lang="en-US" u="sng" dirty="0" smtClean="0">
                <a:hlinkClick r:id="rId4"/>
              </a:rPr>
              <a:t>brai</a:t>
            </a:r>
            <a:r>
              <a:rPr lang="en-US" u="sng" dirty="0" smtClean="0"/>
              <a:t>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534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including </a:t>
            </a:r>
            <a:endParaRPr lang="en-US" dirty="0" smtClean="0"/>
          </a:p>
          <a:p>
            <a:r>
              <a:rPr lang="en-US" dirty="0" smtClean="0">
                <a:hlinkClick r:id="rId2" tooltip="Computer vision"/>
              </a:rPr>
              <a:t>computer </a:t>
            </a:r>
            <a:r>
              <a:rPr lang="en-US" dirty="0">
                <a:hlinkClick r:id="rId2" tooltip="Computer vision"/>
              </a:rPr>
              <a:t>vision</a:t>
            </a:r>
            <a:r>
              <a:rPr lang="en-US" dirty="0"/>
              <a:t>, </a:t>
            </a:r>
            <a:endParaRPr lang="en-US" dirty="0" smtClean="0"/>
          </a:p>
          <a:p>
            <a:r>
              <a:rPr lang="en-US" dirty="0" smtClean="0">
                <a:hlinkClick r:id="rId3" tooltip="Speech recognition"/>
              </a:rPr>
              <a:t>speech </a:t>
            </a:r>
            <a:r>
              <a:rPr lang="en-US" dirty="0">
                <a:hlinkClick r:id="rId3" tooltip="Speech recognition"/>
              </a:rPr>
              <a:t>recognition</a:t>
            </a:r>
            <a:r>
              <a:rPr lang="en-US" dirty="0" smtClean="0"/>
              <a:t>,</a:t>
            </a:r>
          </a:p>
          <a:p>
            <a:r>
              <a:rPr lang="en-US" dirty="0" smtClean="0">
                <a:hlinkClick r:id="rId4" tooltip="Machine translation"/>
              </a:rPr>
              <a:t>machine </a:t>
            </a:r>
            <a:r>
              <a:rPr lang="en-US" dirty="0">
                <a:hlinkClick r:id="rId4" tooltip="Machine translation"/>
              </a:rPr>
              <a:t>translation</a:t>
            </a:r>
            <a:r>
              <a:rPr lang="en-US" dirty="0"/>
              <a:t>, </a:t>
            </a:r>
            <a:endParaRPr lang="en-US" dirty="0" smtClean="0"/>
          </a:p>
          <a:p>
            <a:r>
              <a:rPr lang="en-US" dirty="0" smtClean="0">
                <a:hlinkClick r:id="rId5" tooltip="Social network"/>
              </a:rPr>
              <a:t>social </a:t>
            </a:r>
            <a:r>
              <a:rPr lang="en-US" dirty="0">
                <a:hlinkClick r:id="rId5" tooltip="Social network"/>
              </a:rPr>
              <a:t>network</a:t>
            </a:r>
            <a:r>
              <a:rPr lang="en-US" dirty="0"/>
              <a:t> filtering, </a:t>
            </a:r>
            <a:endParaRPr lang="en-US" dirty="0" smtClean="0"/>
          </a:p>
          <a:p>
            <a:r>
              <a:rPr lang="en-US" dirty="0" smtClean="0">
                <a:hlinkClick r:id="rId6" tooltip="General game playing"/>
              </a:rPr>
              <a:t>playing </a:t>
            </a:r>
            <a:r>
              <a:rPr lang="en-US" dirty="0">
                <a:hlinkClick r:id="rId6" tooltip="General game playing"/>
              </a:rPr>
              <a:t>board and video games</a:t>
            </a:r>
            <a:r>
              <a:rPr lang="en-US" dirty="0"/>
              <a:t> and </a:t>
            </a:r>
            <a:r>
              <a:rPr lang="en-US" dirty="0">
                <a:hlinkClick r:id="rId7" tooltip="Medical diagnosis"/>
              </a:rPr>
              <a:t>medical diagnosis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67105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Hebb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the late 1940s, </a:t>
            </a:r>
            <a:r>
              <a:rPr lang="en-US" dirty="0">
                <a:hlinkClick r:id="rId2" tooltip="Donald O. Hebb"/>
              </a:rPr>
              <a:t>D.O. Hebb</a:t>
            </a:r>
            <a:r>
              <a:rPr lang="en-US" baseline="30000" dirty="0">
                <a:hlinkClick r:id="rId3"/>
              </a:rPr>
              <a:t>[4]</a:t>
            </a:r>
            <a:r>
              <a:rPr lang="en-US" dirty="0"/>
              <a:t> created a learning hypothesis based on the mechanism of </a:t>
            </a:r>
            <a:r>
              <a:rPr lang="en-US" dirty="0">
                <a:hlinkClick r:id="rId4" tooltip="Neuroplasticity"/>
              </a:rPr>
              <a:t>neural plasticity</a:t>
            </a:r>
            <a:r>
              <a:rPr lang="en-US" dirty="0"/>
              <a:t> that became known as </a:t>
            </a:r>
            <a:r>
              <a:rPr lang="en-US" dirty="0" err="1">
                <a:hlinkClick r:id="rId5" tooltip="Hebbian learning"/>
              </a:rPr>
              <a:t>Hebbian</a:t>
            </a:r>
            <a:r>
              <a:rPr lang="en-US" dirty="0">
                <a:hlinkClick r:id="rId5" tooltip="Hebbian learning"/>
              </a:rPr>
              <a:t> learning</a:t>
            </a:r>
            <a:r>
              <a:rPr lang="en-US" dirty="0"/>
              <a:t>. </a:t>
            </a:r>
            <a:r>
              <a:rPr lang="en-US" dirty="0" err="1"/>
              <a:t>Hebbian</a:t>
            </a:r>
            <a:r>
              <a:rPr lang="en-US" dirty="0"/>
              <a:t> learning is </a:t>
            </a:r>
            <a:r>
              <a:rPr lang="en-US" dirty="0">
                <a:hlinkClick r:id="rId6" tooltip="Unsupervised learning"/>
              </a:rPr>
              <a:t>unsupervised learning</a:t>
            </a:r>
            <a:r>
              <a:rPr lang="en-US" dirty="0"/>
              <a:t>. This evolved into models for </a:t>
            </a:r>
            <a:r>
              <a:rPr lang="en-US" dirty="0">
                <a:hlinkClick r:id="rId7" tooltip="Long term potentiation"/>
              </a:rPr>
              <a:t>long term potentiation</a:t>
            </a:r>
            <a:r>
              <a:rPr lang="en-US" dirty="0"/>
              <a:t>. Researchers started applying these ideas to computational models in 1948 with </a:t>
            </a:r>
            <a:r>
              <a:rPr lang="en-US" dirty="0">
                <a:hlinkClick r:id="rId8" tooltip="Unorganized machine"/>
              </a:rPr>
              <a:t>Turing's B-type machines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2479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>
                <a:hlinkClick r:id="rId2"/>
              </a:rPr>
              <a:t>Rosenblatt</a:t>
            </a:r>
            <a:r>
              <a:rPr lang="en-US" dirty="0"/>
              <a:t> (1958) created the </a:t>
            </a:r>
            <a:r>
              <a:rPr lang="en-US" dirty="0">
                <a:hlinkClick r:id="rId3" tooltip="Perceptron"/>
              </a:rPr>
              <a:t>perceptron</a:t>
            </a:r>
            <a:r>
              <a:rPr lang="en-US" dirty="0"/>
              <a:t>, an algorithm for pattern </a:t>
            </a:r>
            <a:r>
              <a:rPr lang="en-US" dirty="0" smtClean="0"/>
              <a:t>recognition</a:t>
            </a:r>
          </a:p>
          <a:p>
            <a:r>
              <a:rPr lang="en-US" dirty="0" smtClean="0"/>
              <a:t> </a:t>
            </a:r>
            <a:r>
              <a:rPr lang="en-US" dirty="0"/>
              <a:t>With mathematical notation</a:t>
            </a:r>
            <a:r>
              <a:rPr lang="en-US" dirty="0" smtClean="0"/>
              <a:t>,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579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Intelligence</a:t>
            </a:r>
            <a:endParaRPr lang="en-US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819" y="3206750"/>
            <a:ext cx="2619375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6494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2563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34" y="2324100"/>
            <a:ext cx="653734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7607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7103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2166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 	</a:t>
            </a:r>
            <a:r>
              <a:rPr lang="en-US" dirty="0" smtClean="0"/>
              <a:t>		</a:t>
            </a:r>
            <a:r>
              <a:rPr lang="en-US" b="1" dirty="0" smtClean="0"/>
              <a:t>Principal </a:t>
            </a:r>
            <a:r>
              <a:rPr lang="en-US" b="1" dirty="0"/>
              <a:t>Component Analysis</a:t>
            </a:r>
          </a:p>
          <a:p>
            <a:r>
              <a:rPr lang="en-US" dirty="0"/>
              <a:t>		  	</a:t>
            </a:r>
            <a:r>
              <a:rPr lang="en-US" b="1" dirty="0"/>
              <a:t>Time Series Analysis</a:t>
            </a:r>
          </a:p>
          <a:p>
            <a:r>
              <a:rPr lang="en-US" dirty="0"/>
              <a:t>		  	Unsupervised learning: Clustering </a:t>
            </a:r>
          </a:p>
          <a:p>
            <a:r>
              <a:rPr lang="en-US" dirty="0"/>
              <a:t>		  	</a:t>
            </a:r>
            <a:r>
              <a:rPr lang="en-US" b="1" dirty="0"/>
              <a:t>Decision Trees</a:t>
            </a:r>
          </a:p>
          <a:p>
            <a:r>
              <a:rPr lang="en-US" dirty="0"/>
              <a:t>		  	</a:t>
            </a:r>
            <a:r>
              <a:rPr lang="en-US" b="1" dirty="0"/>
              <a:t>K Nearest Neighbors (</a:t>
            </a:r>
            <a:r>
              <a:rPr lang="en-US" b="1" dirty="0" err="1"/>
              <a:t>kNN</a:t>
            </a:r>
            <a:r>
              <a:rPr lang="en-US" b="1" dirty="0"/>
              <a:t>)</a:t>
            </a:r>
          </a:p>
          <a:p>
            <a:r>
              <a:rPr lang="en-US" dirty="0"/>
              <a:t>		  </a:t>
            </a:r>
            <a:r>
              <a:rPr lang="en-US" b="1" dirty="0"/>
              <a:t>Linear Regression,</a:t>
            </a:r>
          </a:p>
          <a:p>
            <a:r>
              <a:rPr lang="en-US" dirty="0"/>
              <a:t>		  </a:t>
            </a:r>
            <a:r>
              <a:rPr lang="en-US" b="1" dirty="0"/>
              <a:t>Logical regression,</a:t>
            </a:r>
          </a:p>
          <a:p>
            <a:r>
              <a:rPr lang="en-US" dirty="0"/>
              <a:t>		  </a:t>
            </a:r>
            <a:r>
              <a:rPr lang="en-US" b="1" dirty="0"/>
              <a:t>Market Basket Analysis,</a:t>
            </a:r>
          </a:p>
          <a:p>
            <a:r>
              <a:rPr lang="en-US" dirty="0"/>
              <a:t>		</a:t>
            </a:r>
            <a:r>
              <a:rPr lang="en-US" b="1" dirty="0"/>
              <a:t>  Naïve Bayes,</a:t>
            </a:r>
          </a:p>
          <a:p>
            <a:r>
              <a:rPr lang="en-US" dirty="0"/>
              <a:t>		  	</a:t>
            </a:r>
            <a:r>
              <a:rPr lang="en-US" b="1" dirty="0"/>
              <a:t>Random Forests</a:t>
            </a:r>
          </a:p>
          <a:p>
            <a:r>
              <a:rPr lang="en-US" dirty="0"/>
              <a:t>		  Natural Language processing - NLP</a:t>
            </a:r>
          </a:p>
          <a:p>
            <a:r>
              <a:rPr lang="en-US" dirty="0"/>
              <a:t>		  	Neural Networks ( Artificial Neural networks ) / Machine Learning / Deep Learning</a:t>
            </a:r>
          </a:p>
          <a:p>
            <a:pPr lvl="0"/>
            <a:r>
              <a:rPr lang="en-US" dirty="0"/>
              <a:t>Supervised and Unsupervised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362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network is an information-processing machine and can be viewed as analogous to human nervous system</a:t>
            </a:r>
          </a:p>
          <a:p>
            <a:r>
              <a:rPr lang="en-US" dirty="0"/>
              <a:t>Just like human nervous system, which is made up of interconnected </a:t>
            </a:r>
            <a:r>
              <a:rPr lang="en-US" dirty="0">
                <a:solidFill>
                  <a:srgbClr val="FF0000"/>
                </a:solidFill>
              </a:rPr>
              <a:t>neurons</a:t>
            </a:r>
            <a:r>
              <a:rPr lang="en-US" dirty="0"/>
              <a:t>, a neural network is made up of i</a:t>
            </a:r>
            <a:r>
              <a:rPr lang="en-US" dirty="0">
                <a:solidFill>
                  <a:srgbClr val="FF0000"/>
                </a:solidFill>
              </a:rPr>
              <a:t>nterconnected</a:t>
            </a:r>
            <a:r>
              <a:rPr lang="en-US" dirty="0"/>
              <a:t> information </a:t>
            </a:r>
            <a:r>
              <a:rPr lang="en-US" dirty="0">
                <a:solidFill>
                  <a:srgbClr val="FF0000"/>
                </a:solidFill>
              </a:rPr>
              <a:t>processing units</a:t>
            </a:r>
            <a:r>
              <a:rPr lang="en-US" dirty="0"/>
              <a:t>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691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 information processing units do not work in a linear manner. In fact, neural network draws its strength from parallel processing of information, </a:t>
            </a:r>
            <a:r>
              <a:rPr lang="en-US" b="1" dirty="0">
                <a:solidFill>
                  <a:srgbClr val="FF0000"/>
                </a:solidFill>
              </a:rPr>
              <a:t>which allows it to deal with non-linearity.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86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network is considered as one of the most useful technique in the world of data analytics. </a:t>
            </a:r>
            <a:r>
              <a:rPr lang="en-US" b="1" dirty="0">
                <a:solidFill>
                  <a:srgbClr val="FF0000"/>
                </a:solidFill>
              </a:rPr>
              <a:t>However, it is complex and is often regarded as a black box</a:t>
            </a:r>
            <a:r>
              <a:rPr lang="en-US" dirty="0"/>
              <a:t>, i.e. users view the </a:t>
            </a:r>
            <a:r>
              <a:rPr lang="en-US" b="1" dirty="0">
                <a:solidFill>
                  <a:srgbClr val="00B050"/>
                </a:solidFill>
              </a:rPr>
              <a:t>input and output of a neural </a:t>
            </a:r>
            <a:r>
              <a:rPr lang="en-US" dirty="0"/>
              <a:t>network but remain clueless about the knowledge generating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248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learning rules that are used with neural network:</a:t>
            </a:r>
          </a:p>
          <a:p>
            <a:r>
              <a:rPr lang="en-US" dirty="0"/>
              <a:t>a) least mean square;</a:t>
            </a:r>
            <a:br>
              <a:rPr lang="en-US" dirty="0"/>
            </a:br>
            <a:r>
              <a:rPr lang="en-US" dirty="0"/>
              <a:t>b) gradient descent;</a:t>
            </a:r>
            <a:br>
              <a:rPr lang="en-US" dirty="0"/>
            </a:br>
            <a:r>
              <a:rPr lang="en-US" dirty="0"/>
              <a:t>c) newton’s rule;</a:t>
            </a:r>
            <a:br>
              <a:rPr lang="en-US" dirty="0"/>
            </a:br>
            <a:r>
              <a:rPr lang="en-US" dirty="0"/>
              <a:t>d) conjugate gradient etc.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62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274" y="2324100"/>
            <a:ext cx="533846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7631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radha\Desktop\R basic3\deep1Ou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629" y="2324100"/>
            <a:ext cx="4877755" cy="350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12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</a:p>
          <a:p>
            <a:r>
              <a:rPr lang="en-US" dirty="0" smtClean="0"/>
              <a:t>Associations -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0900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706" y="2425700"/>
            <a:ext cx="6705600" cy="330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67817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1381" y="2324100"/>
            <a:ext cx="45402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25436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981" y="2868612"/>
            <a:ext cx="4591050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12850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872" y="2324100"/>
            <a:ext cx="5465268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14383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006" y="2921000"/>
            <a:ext cx="5715000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17026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911131"/>
            <a:ext cx="6777037" cy="233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59431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619" y="3430587"/>
            <a:ext cx="35337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4041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Plotly</a:t>
            </a:r>
            <a:endParaRPr lang="en-US" dirty="0" smtClean="0"/>
          </a:p>
          <a:p>
            <a:r>
              <a:rPr lang="en-US" dirty="0" err="1" smtClean="0"/>
              <a:t>Seaborn</a:t>
            </a:r>
            <a:endParaRPr lang="en-US" dirty="0" smtClean="0"/>
          </a:p>
          <a:p>
            <a:r>
              <a:rPr lang="en-US" dirty="0" err="1" smtClean="0"/>
              <a:t>Scikit</a:t>
            </a:r>
            <a:endParaRPr lang="en-US" dirty="0" smtClean="0"/>
          </a:p>
          <a:p>
            <a:r>
              <a:rPr lang="en-US" dirty="0" err="1" smtClean="0"/>
              <a:t>Karas</a:t>
            </a:r>
            <a:endParaRPr lang="en-US" dirty="0" smtClean="0"/>
          </a:p>
          <a:p>
            <a:r>
              <a:rPr lang="en-US" dirty="0" err="1" smtClean="0"/>
              <a:t>Tensorflow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72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</a:p>
          <a:p>
            <a:r>
              <a:rPr lang="en-US" dirty="0" smtClean="0"/>
              <a:t>Gaussian Distribution – normal</a:t>
            </a:r>
          </a:p>
          <a:p>
            <a:r>
              <a:rPr lang="en-US" dirty="0" err="1" smtClean="0"/>
              <a:t>Stochastik</a:t>
            </a:r>
            <a:r>
              <a:rPr lang="en-US" dirty="0" smtClean="0"/>
              <a:t> Gradient descent SGD</a:t>
            </a:r>
          </a:p>
          <a:p>
            <a:r>
              <a:rPr lang="en-US" dirty="0" smtClean="0"/>
              <a:t>Nearest </a:t>
            </a:r>
            <a:r>
              <a:rPr lang="en-US" dirty="0" err="1" smtClean="0"/>
              <a:t>Neighbour</a:t>
            </a:r>
            <a:endParaRPr lang="en-US" dirty="0" smtClean="0"/>
          </a:p>
          <a:p>
            <a:r>
              <a:rPr lang="en-US" dirty="0" smtClean="0"/>
              <a:t>Bayesian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11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Biological</a:t>
            </a:r>
          </a:p>
          <a:p>
            <a:r>
              <a:rPr lang="en-US" dirty="0" smtClean="0"/>
              <a:t>Artificial 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9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Neurons</a:t>
            </a:r>
          </a:p>
          <a:p>
            <a:r>
              <a:rPr lang="en-US" dirty="0" smtClean="0"/>
              <a:t>Connections</a:t>
            </a:r>
          </a:p>
          <a:p>
            <a:r>
              <a:rPr lang="en-US" dirty="0" smtClean="0"/>
              <a:t>Propagation</a:t>
            </a:r>
          </a:p>
          <a:p>
            <a:r>
              <a:rPr lang="en-US" dirty="0" smtClean="0"/>
              <a:t>Learning Rule</a:t>
            </a:r>
          </a:p>
          <a:p>
            <a:endParaRPr lang="en-US" dirty="0"/>
          </a:p>
          <a:p>
            <a:r>
              <a:rPr lang="en-US" dirty="0" smtClean="0"/>
              <a:t>LSTM: Long short term memory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47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Neurons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7897" y="2324100"/>
            <a:ext cx="4287219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49984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104</TotalTime>
  <Words>281</Words>
  <Application>Microsoft Office PowerPoint</Application>
  <PresentationFormat>On-screen Show (4:3)</PresentationFormat>
  <Paragraphs>81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Austin</vt:lpstr>
      <vt:lpstr>PowerPoint Presentation</vt:lpstr>
      <vt:lpstr>Machine learning</vt:lpstr>
      <vt:lpstr>Supervised</vt:lpstr>
      <vt:lpstr>unsupervised</vt:lpstr>
      <vt:lpstr>PowerPoint Presentation</vt:lpstr>
      <vt:lpstr>classification</vt:lpstr>
      <vt:lpstr>Neural Network</vt:lpstr>
      <vt:lpstr>PowerPoint Presentation</vt:lpstr>
      <vt:lpstr>Neurons</vt:lpstr>
      <vt:lpstr>NN</vt:lpstr>
      <vt:lpstr>Feed Forward</vt:lpstr>
      <vt:lpstr>PowerPoint Presentation</vt:lpstr>
      <vt:lpstr>Activation function</vt:lpstr>
      <vt:lpstr>NN – Deep NN</vt:lpstr>
      <vt:lpstr>Types of ANN</vt:lpstr>
      <vt:lpstr>Types of ANN</vt:lpstr>
      <vt:lpstr>PowerPoint Presentation</vt:lpstr>
      <vt:lpstr>PowerPoint Presentation</vt:lpstr>
      <vt:lpstr>PowerPoint Presentation</vt:lpstr>
      <vt:lpstr>Reinforced ML</vt:lpstr>
      <vt:lpstr> R 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Hebb Learning</vt:lpstr>
      <vt:lpstr>PowerPoint Presentation</vt:lpstr>
      <vt:lpstr>Artificial Intelligence</vt:lpstr>
      <vt:lpstr>PowerPoint Presentation</vt:lpstr>
      <vt:lpstr>PowerPoint Presentation</vt:lpstr>
      <vt:lpstr>PowerPoint Presentation</vt:lpstr>
      <vt:lpstr>PowerPoint Presentation</vt:lpstr>
      <vt:lpstr>Neural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radha</dc:creator>
  <cp:lastModifiedBy>radha</cp:lastModifiedBy>
  <cp:revision>55</cp:revision>
  <cp:lastPrinted>1601-01-01T00:00:00Z</cp:lastPrinted>
  <dcterms:created xsi:type="dcterms:W3CDTF">2018-07-12T11:55:35Z</dcterms:created>
  <dcterms:modified xsi:type="dcterms:W3CDTF">2018-09-20T17:32:28Z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TC010690321033</vt:lpwstr>
  </property>
</Properties>
</file>

<file path=docProps/thumbnail.jpeg>
</file>